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1" r:id="rId2"/>
    <p:sldId id="336" r:id="rId3"/>
    <p:sldId id="338" r:id="rId4"/>
    <p:sldId id="313" r:id="rId5"/>
    <p:sldId id="343" r:id="rId6"/>
    <p:sldId id="344" r:id="rId7"/>
    <p:sldId id="326" r:id="rId8"/>
    <p:sldId id="312" r:id="rId9"/>
    <p:sldId id="320" r:id="rId10"/>
    <p:sldId id="345" r:id="rId11"/>
    <p:sldId id="339" r:id="rId12"/>
    <p:sldId id="317" r:id="rId13"/>
    <p:sldId id="322" r:id="rId14"/>
    <p:sldId id="330" r:id="rId15"/>
    <p:sldId id="327" r:id="rId16"/>
    <p:sldId id="329" r:id="rId17"/>
    <p:sldId id="340" r:id="rId18"/>
    <p:sldId id="341" r:id="rId19"/>
    <p:sldId id="346" r:id="rId20"/>
    <p:sldId id="34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81317" autoAdjust="0"/>
  </p:normalViewPr>
  <p:slideViewPr>
    <p:cSldViewPr>
      <p:cViewPr varScale="1">
        <p:scale>
          <a:sx n="123" d="100"/>
          <a:sy n="123" d="100"/>
        </p:scale>
        <p:origin x="14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7DDE7-AED3-4763-B94F-5CE0F5354B37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DBFD-545E-4850-8449-4B1436242D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162"/>
          </a:xfrm>
          <a:prstGeom prst="rect">
            <a:avLst/>
          </a:prstGeom>
          <a:solidFill>
            <a:srgbClr val="8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38200"/>
            <a:ext cx="91440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3600" b="1" i="0" kern="120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SDSC</a:t>
            </a:r>
            <a:r>
              <a:rPr lang="zh-CN" altLang="en-US" dirty="0"/>
              <a:t> </a:t>
            </a:r>
            <a:r>
              <a:rPr lang="en-US" altLang="zh-CN" dirty="0"/>
              <a:t>3006</a:t>
            </a:r>
            <a:br>
              <a:rPr lang="en-US" altLang="zh-CN" dirty="0"/>
            </a:br>
            <a:r>
              <a:rPr lang="en-US" altLang="zh-CN" dirty="0"/>
              <a:t>Lab 1</a:t>
            </a:r>
            <a:r>
              <a:rPr lang="en-US" dirty="0"/>
              <a:t>. Introduction to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10FCA-FD6A-4EF8-3B50-5413EE3F9CEC}"/>
              </a:ext>
            </a:extLst>
          </p:cNvPr>
          <p:cNvSpPr txBox="1"/>
          <p:nvPr/>
        </p:nvSpPr>
        <p:spPr>
          <a:xfrm>
            <a:off x="2231740" y="4080967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Yiren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Liu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Email: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yirenliu2-c@my.cityu.edu.hk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AADAA-6E8D-21A6-890D-F2EB05CB05C6}"/>
              </a:ext>
            </a:extLst>
          </p:cNvPr>
          <p:cNvSpPr txBox="1"/>
          <p:nvPr/>
        </p:nvSpPr>
        <p:spPr>
          <a:xfrm>
            <a:off x="2442452" y="5854148"/>
            <a:ext cx="3731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School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Science</a:t>
            </a:r>
          </a:p>
          <a:p>
            <a:pPr algn="ctr"/>
            <a:r>
              <a:rPr lang="en-US" altLang="zh-CN" sz="2400" dirty="0"/>
              <a:t>City</a:t>
            </a:r>
            <a:r>
              <a:rPr lang="zh-CN" altLang="en-US" sz="2400" dirty="0"/>
              <a:t> </a:t>
            </a:r>
            <a:r>
              <a:rPr lang="en-US" altLang="zh-CN" sz="2400" dirty="0"/>
              <a:t>University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Hong</a:t>
            </a:r>
            <a:r>
              <a:rPr lang="zh-CN" altLang="en-US" sz="2400" dirty="0"/>
              <a:t> </a:t>
            </a:r>
            <a:r>
              <a:rPr lang="en-US" altLang="zh-CN" sz="2400" dirty="0"/>
              <a:t>Kong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53973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D89F-F3B0-2051-0D2C-A088E379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Markdown/Script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AA5F9-79A1-E43E-24B8-57D7B439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1968500" cy="389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B680B-F58F-1BD2-D850-37847439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124744"/>
            <a:ext cx="6095628" cy="4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382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sz="3000" b="1" dirty="0"/>
          </a:p>
          <a:p>
            <a:pPr marL="0" indent="0" algn="ctr">
              <a:buNone/>
            </a:pPr>
            <a:r>
              <a:rPr lang="en-US" sz="3600" b="1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32466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951198"/>
            <a:ext cx="8892480" cy="52879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ym typeface="Symbol" panose="05050102010706020507" pitchFamily="18" charset="2"/>
              </a:rPr>
              <a:t>Save</a:t>
            </a:r>
            <a:r>
              <a:rPr lang="zh-CN" altLang="en-US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things,</a:t>
            </a:r>
            <a:r>
              <a:rPr lang="zh-CN" altLang="en-US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use</a:t>
            </a:r>
            <a:r>
              <a:rPr lang="zh-CN" altLang="en-US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“&lt;-”</a:t>
            </a:r>
            <a:r>
              <a:rPr lang="zh-CN" altLang="en-US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or</a:t>
            </a:r>
            <a:r>
              <a:rPr lang="zh-CN" altLang="en-US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“=”</a:t>
            </a:r>
            <a:endParaRPr lang="en-US" sz="2800" dirty="0">
              <a:sym typeface="Symbol" panose="05050102010706020507" pitchFamily="18" charset="2"/>
            </a:endParaRPr>
          </a:p>
          <a:p>
            <a:r>
              <a:rPr lang="en-US" sz="2800" dirty="0">
                <a:sym typeface="Symbol" panose="05050102010706020507" pitchFamily="18" charset="2"/>
              </a:rPr>
              <a:t>Insert vector using function “c()”</a:t>
            </a:r>
          </a:p>
          <a:p>
            <a:r>
              <a:rPr lang="en-US" sz="2800" dirty="0"/>
              <a:t>Check length of vector using “length()”</a:t>
            </a:r>
          </a:p>
          <a:p>
            <a:r>
              <a:rPr lang="en-US" altLang="zh-CN" sz="2800" dirty="0"/>
              <a:t>Delete</a:t>
            </a:r>
            <a:r>
              <a:rPr lang="zh-CN" altLang="en-US" sz="2800" dirty="0"/>
              <a:t> </a:t>
            </a:r>
            <a:r>
              <a:rPr lang="en-US" altLang="zh-CN" sz="2800" dirty="0"/>
              <a:t>vector:</a:t>
            </a:r>
            <a:r>
              <a:rPr lang="zh-CN" altLang="en-US" sz="2800" dirty="0"/>
              <a:t> </a:t>
            </a:r>
            <a:r>
              <a:rPr lang="en-US" altLang="zh-CN" sz="2800" dirty="0"/>
              <a:t>rm(x),</a:t>
            </a:r>
            <a:r>
              <a:rPr lang="zh-CN" altLang="en-US" sz="2800" dirty="0"/>
              <a:t> </a:t>
            </a:r>
            <a:r>
              <a:rPr lang="en-US" altLang="zh-CN" sz="2800" dirty="0"/>
              <a:t>Delete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/>
              <a:t>vectors:</a:t>
            </a:r>
            <a:r>
              <a:rPr lang="zh-CN" altLang="en-US" sz="2800" dirty="0"/>
              <a:t> </a:t>
            </a:r>
            <a:r>
              <a:rPr lang="en-US" altLang="zh-CN" sz="2800" dirty="0"/>
              <a:t>rm(list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ls())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EEA09-DEE0-4192-46ED-2CBAC37F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51746"/>
            <a:ext cx="4392488" cy="3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835040"/>
            <a:ext cx="8892480" cy="5287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sym typeface="Symbol" panose="05050102010706020507" pitchFamily="18" charset="2"/>
              </a:rPr>
              <a:t>Declare a matrix using function “matrix()” 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Use “</a:t>
            </a:r>
            <a:r>
              <a:rPr lang="en-US" sz="2800" dirty="0" err="1"/>
              <a:t>byrow</a:t>
            </a:r>
            <a:r>
              <a:rPr lang="en-US" sz="2800" dirty="0"/>
              <a:t>=TRUE/FALSE” to specify order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Use “dim()” to find dimension of a matrix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50287" t="24628" r="36854" b="52507"/>
          <a:stretch/>
        </p:blipFill>
        <p:spPr bwMode="auto">
          <a:xfrm>
            <a:off x="755576" y="2203015"/>
            <a:ext cx="7632848" cy="4034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50258" t="44671" r="47614" b="52505"/>
          <a:stretch/>
        </p:blipFill>
        <p:spPr bwMode="auto">
          <a:xfrm>
            <a:off x="755576" y="6303598"/>
            <a:ext cx="1152128" cy="457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9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Elements in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276" t="12592" r="43861" b="58607"/>
          <a:stretch/>
        </p:blipFill>
        <p:spPr bwMode="auto">
          <a:xfrm>
            <a:off x="683568" y="1331959"/>
            <a:ext cx="3283691" cy="5040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302" t="21752" r="43853" b="52502"/>
          <a:stretch/>
        </p:blipFill>
        <p:spPr bwMode="auto">
          <a:xfrm>
            <a:off x="5148064" y="1365695"/>
            <a:ext cx="3273610" cy="4506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41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951198"/>
            <a:ext cx="8892480" cy="5287963"/>
          </a:xfrm>
        </p:spPr>
        <p:txBody>
          <a:bodyPr>
            <a:norm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Generate random numbers from a standard normal distribution using “</a:t>
            </a:r>
            <a:r>
              <a:rPr lang="en-US" sz="2800" dirty="0" err="1">
                <a:sym typeface="Symbol" panose="05050102010706020507" pitchFamily="18" charset="2"/>
              </a:rPr>
              <a:t>rnorm</a:t>
            </a:r>
            <a:r>
              <a:rPr lang="en-US" sz="2800" dirty="0">
                <a:sym typeface="Symbol" panose="05050102010706020507" pitchFamily="18" charset="2"/>
              </a:rPr>
              <a:t>(n)”</a:t>
            </a:r>
          </a:p>
          <a:p>
            <a:pPr marL="0" indent="0">
              <a:buNone/>
            </a:pPr>
            <a:endParaRPr lang="en-US" sz="28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>
              <a:sym typeface="Symbol" panose="05050102010706020507" pitchFamily="18" charset="2"/>
            </a:endParaRPr>
          </a:p>
          <a:p>
            <a:r>
              <a:rPr lang="en-US" sz="2800" dirty="0"/>
              <a:t>Calculate mean(), </a:t>
            </a:r>
            <a:r>
              <a:rPr lang="en-US" sz="2800" dirty="0" err="1"/>
              <a:t>var</a:t>
            </a:r>
            <a:r>
              <a:rPr lang="en-US" sz="2800" dirty="0"/>
              <a:t>(), </a:t>
            </a:r>
            <a:r>
              <a:rPr lang="en-US" sz="2800" dirty="0" err="1"/>
              <a:t>sd</a:t>
            </a:r>
            <a:r>
              <a:rPr lang="en-US" sz="2800" dirty="0"/>
              <a:t>() of random numbers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50253" t="29282" r="31204" b="61754"/>
          <a:stretch/>
        </p:blipFill>
        <p:spPr bwMode="auto">
          <a:xfrm>
            <a:off x="467544" y="1916832"/>
            <a:ext cx="8316416" cy="15735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2"/>
          <a:srcRect l="50253" t="38717" r="46054" b="52538"/>
          <a:stretch/>
        </p:blipFill>
        <p:spPr bwMode="auto">
          <a:xfrm>
            <a:off x="467544" y="4468867"/>
            <a:ext cx="1656184" cy="1535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668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Seed of Random Number Generator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951198"/>
            <a:ext cx="8892480" cy="5287963"/>
          </a:xfrm>
        </p:spPr>
        <p:txBody>
          <a:bodyPr>
            <a:norm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Set the seed of random number generator using “</a:t>
            </a:r>
            <a:r>
              <a:rPr lang="en-US" sz="2800" dirty="0" err="1">
                <a:sym typeface="Symbol" panose="05050102010706020507" pitchFamily="18" charset="2"/>
              </a:rPr>
              <a:t>set.seed</a:t>
            </a:r>
            <a:r>
              <a:rPr lang="en-US" sz="2800" dirty="0">
                <a:sym typeface="Symbol" panose="05050102010706020507" pitchFamily="18" charset="2"/>
              </a:rPr>
              <a:t>()”</a:t>
            </a:r>
          </a:p>
          <a:p>
            <a:r>
              <a:rPr lang="en-US" sz="2800" dirty="0">
                <a:sym typeface="Symbol" panose="05050102010706020507" pitchFamily="18" charset="2"/>
              </a:rPr>
              <a:t>To reproduce the exact same set of random numbers, use the same seed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237" t="35203" r="85703" b="52460"/>
          <a:stretch/>
        </p:blipFill>
        <p:spPr bwMode="auto">
          <a:xfrm>
            <a:off x="467544" y="3052314"/>
            <a:ext cx="8280920" cy="2464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730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87624" y="1066800"/>
            <a:ext cx="6846912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sz="3000" b="1" dirty="0"/>
          </a:p>
          <a:p>
            <a:pPr marL="0" indent="0" algn="ctr">
              <a:buNone/>
            </a:pPr>
            <a:r>
              <a:rPr lang="en-US" sz="3600" b="1" dirty="0"/>
              <a:t>Example of preliminary analysis of a dataset</a:t>
            </a:r>
          </a:p>
        </p:txBody>
      </p:sp>
    </p:spTree>
    <p:extLst>
      <p:ext uri="{BB962C8B-B14F-4D97-AF65-F5344CB8AC3E}">
        <p14:creationId xmlns:p14="http://schemas.microsoft.com/office/powerpoint/2010/main" val="353886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Dataset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1052736"/>
            <a:ext cx="8856984" cy="5668739"/>
          </a:xfrm>
        </p:spPr>
        <p:txBody>
          <a:bodyPr>
            <a:normAutofit/>
          </a:bodyPr>
          <a:lstStyle/>
          <a:p>
            <a:r>
              <a:rPr lang="en-US" sz="2800" dirty="0"/>
              <a:t>To load a data set in the </a:t>
            </a:r>
            <a:r>
              <a:rPr lang="en-US" sz="2800" dirty="0">
                <a:solidFill>
                  <a:srgbClr val="C00000"/>
                </a:solidFill>
              </a:rPr>
              <a:t>ISLR</a:t>
            </a:r>
            <a:r>
              <a:rPr lang="en-US" sz="2800" dirty="0"/>
              <a:t> package or other packages/libraries, you only need to load the package</a:t>
            </a:r>
          </a:p>
          <a:p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To load an external data set, first specify the directory “</a:t>
            </a:r>
            <a:r>
              <a:rPr lang="en-US" sz="2800" dirty="0">
                <a:solidFill>
                  <a:srgbClr val="C00000"/>
                </a:solidFill>
              </a:rPr>
              <a:t>File</a:t>
            </a:r>
            <a:r>
              <a:rPr lang="en-US" sz="2800" dirty="0"/>
              <a:t>” </a:t>
            </a:r>
            <a:r>
              <a:rPr lang="en-US" sz="2800" dirty="0">
                <a:sym typeface="Symbol" panose="05050102010706020507" pitchFamily="18" charset="2"/>
              </a:rPr>
              <a:t> “</a:t>
            </a:r>
            <a:r>
              <a:rPr 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Change </a:t>
            </a:r>
            <a:r>
              <a:rPr lang="en-US" sz="2800" dirty="0" err="1">
                <a:solidFill>
                  <a:srgbClr val="C00000"/>
                </a:solidFill>
                <a:sym typeface="Symbol" panose="05050102010706020507" pitchFamily="18" charset="2"/>
              </a:rPr>
              <a:t>dir</a:t>
            </a:r>
            <a:r>
              <a:rPr 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…</a:t>
            </a:r>
            <a:r>
              <a:rPr lang="en-US" sz="2800" dirty="0">
                <a:sym typeface="Symbol" panose="05050102010706020507" pitchFamily="18" charset="2"/>
              </a:rPr>
              <a:t>”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If the data are saved as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text file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Auto=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('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Auto.data',header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T,na.strings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='?’)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If the data are saved as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csv file (Excel)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stock=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read.csv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('0001.HK.csv',na.strings='?')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/>
              <a:t> </a:t>
            </a:r>
            <a:r>
              <a:rPr lang="zh-CN" altLang="en-US" sz="2800" dirty="0"/>
              <a:t>   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399" t="39810" r="46090" b="58632"/>
          <a:stretch/>
        </p:blipFill>
        <p:spPr bwMode="auto">
          <a:xfrm>
            <a:off x="552424" y="2042463"/>
            <a:ext cx="2033825" cy="282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402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5376-D723-DE33-2E8D-4554B16A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Basic operations of Dataset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2FE4-A85F-1DB1-0D1C-FABDB001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9144000" cy="316686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dim()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colnames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names</a:t>
            </a: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stock$Open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stock[,’Open’]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stock[1,]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numerical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summaries</a:t>
            </a:r>
          </a:p>
          <a:p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57F9E-6B63-4D1D-E528-5D76428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2" y="4005064"/>
            <a:ext cx="8467491" cy="115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2E7DD-2FBF-9400-B42C-0E581D39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22" y="5337287"/>
            <a:ext cx="8787356" cy="13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7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382000" cy="5562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800" b="1" dirty="0"/>
              <a:t>Install R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Studio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IDE</a:t>
            </a:r>
            <a:endParaRPr lang="en-US" sz="2800" b="1" dirty="0"/>
          </a:p>
          <a:p>
            <a:pPr marL="342900" indent="-342900"/>
            <a:r>
              <a:rPr lang="en-US" altLang="zh-CN" sz="2800" b="1" dirty="0"/>
              <a:t>Install</a:t>
            </a:r>
            <a:r>
              <a:rPr lang="zh-CN" altLang="en-US" sz="2800" b="1" dirty="0"/>
              <a:t> </a:t>
            </a:r>
            <a:r>
              <a:rPr lang="en-US" sz="2800" b="1" dirty="0"/>
              <a:t>data packages</a:t>
            </a:r>
          </a:p>
          <a:p>
            <a:pPr marL="342900" indent="-342900">
              <a:spcBef>
                <a:spcPts val="1800"/>
              </a:spcBef>
            </a:pPr>
            <a:r>
              <a:rPr lang="en-US" sz="2800" b="1" dirty="0"/>
              <a:t>Basic commands</a:t>
            </a:r>
          </a:p>
          <a:p>
            <a:pPr marL="342900" indent="-342900">
              <a:spcBef>
                <a:spcPts val="1800"/>
              </a:spcBef>
            </a:pPr>
            <a:r>
              <a:rPr lang="en-US" sz="2800" b="1" dirty="0"/>
              <a:t>Example of preliminary analysis of a dataset</a:t>
            </a:r>
          </a:p>
        </p:txBody>
      </p:sp>
    </p:spTree>
    <p:extLst>
      <p:ext uri="{BB962C8B-B14F-4D97-AF65-F5344CB8AC3E}">
        <p14:creationId xmlns:p14="http://schemas.microsoft.com/office/powerpoint/2010/main" val="189125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856F-3C01-E868-7FFB-D6C529B6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something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B7D26-58A6-C67C-BCD7-CCBEDD177FEB}"/>
              </a:ext>
            </a:extLst>
          </p:cNvPr>
          <p:cNvSpPr txBox="1"/>
          <p:nvPr/>
        </p:nvSpPr>
        <p:spPr>
          <a:xfrm>
            <a:off x="179512" y="1196752"/>
            <a:ext cx="89644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Plot open price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plot(stock[,'Open'],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c("Open Price"), type = 'l')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grid()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title('HK.0001')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show open and high price in the same figure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plot(stock[,'Open'],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c("Price"),type = 'l')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lines(stock[,'High'], col = "red")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grid()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legend("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topleft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",c("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Open","High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"),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1,col=c("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black","red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"))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title('HK.0001')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compare open price and high price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plot(stock[,'Open'],stock[,'High'],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c('Open Price'),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c("High Price"))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grid()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title('HK.0001')</a:t>
            </a:r>
          </a:p>
        </p:txBody>
      </p:sp>
    </p:spTree>
    <p:extLst>
      <p:ext uri="{BB962C8B-B14F-4D97-AF65-F5344CB8AC3E}">
        <p14:creationId xmlns:p14="http://schemas.microsoft.com/office/powerpoint/2010/main" val="47031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382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US" sz="3000" b="1" dirty="0"/>
          </a:p>
          <a:p>
            <a:pPr marL="0" indent="0" algn="ctr">
              <a:buNone/>
            </a:pPr>
            <a:r>
              <a:rPr lang="en-US" sz="3600" b="1" dirty="0"/>
              <a:t>Install R</a:t>
            </a:r>
            <a:r>
              <a:rPr lang="en-US" altLang="zh-CN" sz="3600" b="1" dirty="0"/>
              <a:t>,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Studio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3580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DF347-162C-33BF-AE16-A5EAA7C9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44427"/>
            <a:ext cx="7772400" cy="4594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412B2-276F-B169-1C28-C2ED566C96F2}"/>
              </a:ext>
            </a:extLst>
          </p:cNvPr>
          <p:cNvSpPr txBox="1"/>
          <p:nvPr/>
        </p:nvSpPr>
        <p:spPr>
          <a:xfrm>
            <a:off x="1043608" y="11663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https://cran.r-project.org/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1808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7EE6-1927-FD5A-59A7-42AE8D19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F4460-D2FA-33B0-95B3-2BAE8D5D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0848"/>
            <a:ext cx="7772400" cy="4143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1250A-3D65-9746-29B4-A6F7BD7775B5}"/>
              </a:ext>
            </a:extLst>
          </p:cNvPr>
          <p:cNvSpPr txBox="1"/>
          <p:nvPr/>
        </p:nvSpPr>
        <p:spPr>
          <a:xfrm>
            <a:off x="684380" y="1268760"/>
            <a:ext cx="7416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https://www.rstudio.com/products/rstudio/download/#download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2265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2325-B7D7-0F89-C040-735C5155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C7688-7434-22F8-FA1D-489437BB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36912"/>
            <a:ext cx="7772400" cy="2095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151967-A6CF-46B2-1110-BE0D5E7C3ADA}"/>
              </a:ext>
            </a:extLst>
          </p:cNvPr>
          <p:cNvSpPr txBox="1"/>
          <p:nvPr/>
        </p:nvSpPr>
        <p:spPr>
          <a:xfrm>
            <a:off x="722933" y="1628800"/>
            <a:ext cx="485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separately.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2590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Used in Labs and Exercises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951198"/>
            <a:ext cx="8892480" cy="557414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rgbClr val="FF6600"/>
                </a:solidFill>
              </a:rPr>
              <a:t>ISLR</a:t>
            </a:r>
            <a:r>
              <a:rPr lang="en-US" sz="2800" dirty="0"/>
              <a:t> package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The </a:t>
            </a:r>
            <a:r>
              <a:rPr lang="en-US" sz="2800" dirty="0">
                <a:solidFill>
                  <a:srgbClr val="FF6600"/>
                </a:solidFill>
              </a:rPr>
              <a:t>MASS</a:t>
            </a:r>
            <a:r>
              <a:rPr lang="en-US" sz="2800" dirty="0"/>
              <a:t> library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Base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680525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D72093-BDBC-0AA2-7E5D-8D3C6AC9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1" y="2708920"/>
            <a:ext cx="4562781" cy="41565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ISLR Package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52190A90-7D52-DC3E-C63B-F09FDCA00F5C}"/>
              </a:ext>
            </a:extLst>
          </p:cNvPr>
          <p:cNvSpPr/>
          <p:nvPr/>
        </p:nvSpPr>
        <p:spPr>
          <a:xfrm>
            <a:off x="151621" y="2852936"/>
            <a:ext cx="766023" cy="432048"/>
          </a:xfrm>
          <a:prstGeom prst="donut">
            <a:avLst>
              <a:gd name="adj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94408B-1C57-4F76-A2BE-187E96E4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061" y="3770362"/>
            <a:ext cx="3545454" cy="25859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4FA40E-1998-5C96-6921-8A18BB79CD2F}"/>
              </a:ext>
            </a:extLst>
          </p:cNvPr>
          <p:cNvCxnSpPr>
            <a:cxnSpLocks/>
          </p:cNvCxnSpPr>
          <p:nvPr/>
        </p:nvCxnSpPr>
        <p:spPr>
          <a:xfrm flipV="1">
            <a:off x="4709390" y="5157192"/>
            <a:ext cx="86568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C51A5F-49B2-8CE6-B643-C7820E85B397}"/>
              </a:ext>
            </a:extLst>
          </p:cNvPr>
          <p:cNvSpPr txBox="1"/>
          <p:nvPr/>
        </p:nvSpPr>
        <p:spPr>
          <a:xfrm>
            <a:off x="210206" y="1124607"/>
            <a:ext cx="479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Method1: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install.packages</a:t>
            </a:r>
            <a:r>
              <a:rPr lang="en-US" dirty="0"/>
              <a:t>("ISLR")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38F01-F415-C0E2-E783-54659CF9BB06}"/>
              </a:ext>
            </a:extLst>
          </p:cNvPr>
          <p:cNvSpPr txBox="1"/>
          <p:nvPr/>
        </p:nvSpPr>
        <p:spPr>
          <a:xfrm>
            <a:off x="231182" y="2103383"/>
            <a:ext cx="11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Method2: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2011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1FFB7-2490-45DB-983F-6F4DCD2943B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8CAEC-02DE-6951-9235-2A404878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35200"/>
            <a:ext cx="3326240" cy="1481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AA44E-8A92-812D-9FBB-96715F9D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044" y="906677"/>
            <a:ext cx="5158503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8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FF0000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16346</TotalTime>
  <Words>585</Words>
  <PresentationFormat>On-screen Show (4:3)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SDSC 3006 Lab 1. Introduction to R</vt:lpstr>
      <vt:lpstr>Outline</vt:lpstr>
      <vt:lpstr>PowerPoint Presentation</vt:lpstr>
      <vt:lpstr>Install R</vt:lpstr>
      <vt:lpstr>Install R Studio</vt:lpstr>
      <vt:lpstr>Install R Studio</vt:lpstr>
      <vt:lpstr>Data Sets Used in Labs and Exercises</vt:lpstr>
      <vt:lpstr>Install ISLR Package</vt:lpstr>
      <vt:lpstr>Get Help</vt:lpstr>
      <vt:lpstr>Create Markdown/Script</vt:lpstr>
      <vt:lpstr>PowerPoint Presentation</vt:lpstr>
      <vt:lpstr>Vector</vt:lpstr>
      <vt:lpstr>Matrix</vt:lpstr>
      <vt:lpstr>Select Elements in A Matrix</vt:lpstr>
      <vt:lpstr>Generate Random Numbers</vt:lpstr>
      <vt:lpstr>Set the Seed of Random Number Generator</vt:lpstr>
      <vt:lpstr>PowerPoint Presentation</vt:lpstr>
      <vt:lpstr>Load Dataset</vt:lpstr>
      <vt:lpstr>Basic operations of Dataset</vt:lpstr>
      <vt:lpstr>Plot something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terms:modified xsi:type="dcterms:W3CDTF">2022-09-06T13:07:24Z</dcterms:modified>
</cp:coreProperties>
</file>